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notesMasterIdLst>
    <p:notesMasterId r:id="rId10"/>
  </p:notesMasterIdLst>
  <p:sldIdLst>
    <p:sldId id="256" r:id="rId2"/>
    <p:sldId id="257" r:id="rId3"/>
    <p:sldId id="258" r:id="rId4"/>
    <p:sldId id="259" r:id="rId5"/>
    <p:sldId id="260" r:id="rId6"/>
    <p:sldId id="263"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6" d="100"/>
          <a:sy n="56" d="100"/>
        </p:scale>
        <p:origin x="12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9B6C0F-461B-47AA-8361-13DA09865DB9}" type="datetimeFigureOut">
              <a:rPr lang="en-IN" smtClean="0"/>
              <a:t>20-01-2025</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225847-5B72-47EE-A6E1-CAC2E74CFBFE}" type="slidenum">
              <a:rPr lang="en-IN" smtClean="0"/>
              <a:t>‹#›</a:t>
            </a:fld>
            <a:endParaRPr lang="en-IN"/>
          </a:p>
        </p:txBody>
      </p:sp>
    </p:spTree>
    <p:extLst>
      <p:ext uri="{BB962C8B-B14F-4D97-AF65-F5344CB8AC3E}">
        <p14:creationId xmlns:p14="http://schemas.microsoft.com/office/powerpoint/2010/main" val="850461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AC225847-5B72-47EE-A6E1-CAC2E74CFBFE}" type="slidenum">
              <a:rPr lang="en-IN" smtClean="0"/>
              <a:t>7</a:t>
            </a:fld>
            <a:endParaRPr lang="en-IN"/>
          </a:p>
        </p:txBody>
      </p:sp>
    </p:spTree>
    <p:extLst>
      <p:ext uri="{BB962C8B-B14F-4D97-AF65-F5344CB8AC3E}">
        <p14:creationId xmlns:p14="http://schemas.microsoft.com/office/powerpoint/2010/main" val="3435180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B54EC53-9305-474A-9CF4-184AC25181A6}"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883149-5270-45D1-821C-F85462464673}" type="slidenum">
              <a:rPr lang="en-IN" smtClean="0"/>
              <a:t>‹#›</a:t>
            </a:fld>
            <a:endParaRPr lang="en-IN"/>
          </a:p>
        </p:txBody>
      </p:sp>
    </p:spTree>
    <p:extLst>
      <p:ext uri="{BB962C8B-B14F-4D97-AF65-F5344CB8AC3E}">
        <p14:creationId xmlns:p14="http://schemas.microsoft.com/office/powerpoint/2010/main" val="690659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54EC53-9305-474A-9CF4-184AC25181A6}"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883149-5270-45D1-821C-F85462464673}" type="slidenum">
              <a:rPr lang="en-IN" smtClean="0"/>
              <a:t>‹#›</a:t>
            </a:fld>
            <a:endParaRPr lang="en-IN"/>
          </a:p>
        </p:txBody>
      </p:sp>
    </p:spTree>
    <p:extLst>
      <p:ext uri="{BB962C8B-B14F-4D97-AF65-F5344CB8AC3E}">
        <p14:creationId xmlns:p14="http://schemas.microsoft.com/office/powerpoint/2010/main" val="64374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54EC53-9305-474A-9CF4-184AC25181A6}"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883149-5270-45D1-821C-F85462464673}"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69655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54EC53-9305-474A-9CF4-184AC25181A6}"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883149-5270-45D1-821C-F85462464673}" type="slidenum">
              <a:rPr lang="en-IN" smtClean="0"/>
              <a:t>‹#›</a:t>
            </a:fld>
            <a:endParaRPr lang="en-IN"/>
          </a:p>
        </p:txBody>
      </p:sp>
    </p:spTree>
    <p:extLst>
      <p:ext uri="{BB962C8B-B14F-4D97-AF65-F5344CB8AC3E}">
        <p14:creationId xmlns:p14="http://schemas.microsoft.com/office/powerpoint/2010/main" val="12179503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54EC53-9305-474A-9CF4-184AC25181A6}"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883149-5270-45D1-821C-F85462464673}"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429728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54EC53-9305-474A-9CF4-184AC25181A6}"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883149-5270-45D1-821C-F85462464673}" type="slidenum">
              <a:rPr lang="en-IN" smtClean="0"/>
              <a:t>‹#›</a:t>
            </a:fld>
            <a:endParaRPr lang="en-IN"/>
          </a:p>
        </p:txBody>
      </p:sp>
    </p:spTree>
    <p:extLst>
      <p:ext uri="{BB962C8B-B14F-4D97-AF65-F5344CB8AC3E}">
        <p14:creationId xmlns:p14="http://schemas.microsoft.com/office/powerpoint/2010/main" val="10934474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54EC53-9305-474A-9CF4-184AC25181A6}"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883149-5270-45D1-821C-F85462464673}" type="slidenum">
              <a:rPr lang="en-IN" smtClean="0"/>
              <a:t>‹#›</a:t>
            </a:fld>
            <a:endParaRPr lang="en-IN"/>
          </a:p>
        </p:txBody>
      </p:sp>
    </p:spTree>
    <p:extLst>
      <p:ext uri="{BB962C8B-B14F-4D97-AF65-F5344CB8AC3E}">
        <p14:creationId xmlns:p14="http://schemas.microsoft.com/office/powerpoint/2010/main" val="4163292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54EC53-9305-474A-9CF4-184AC25181A6}"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883149-5270-45D1-821C-F85462464673}" type="slidenum">
              <a:rPr lang="en-IN" smtClean="0"/>
              <a:t>‹#›</a:t>
            </a:fld>
            <a:endParaRPr lang="en-IN"/>
          </a:p>
        </p:txBody>
      </p:sp>
    </p:spTree>
    <p:extLst>
      <p:ext uri="{BB962C8B-B14F-4D97-AF65-F5344CB8AC3E}">
        <p14:creationId xmlns:p14="http://schemas.microsoft.com/office/powerpoint/2010/main" val="672435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54EC53-9305-474A-9CF4-184AC25181A6}"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883149-5270-45D1-821C-F85462464673}" type="slidenum">
              <a:rPr lang="en-IN" smtClean="0"/>
              <a:t>‹#›</a:t>
            </a:fld>
            <a:endParaRPr lang="en-IN"/>
          </a:p>
        </p:txBody>
      </p:sp>
    </p:spTree>
    <p:extLst>
      <p:ext uri="{BB962C8B-B14F-4D97-AF65-F5344CB8AC3E}">
        <p14:creationId xmlns:p14="http://schemas.microsoft.com/office/powerpoint/2010/main" val="1050363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54EC53-9305-474A-9CF4-184AC25181A6}"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883149-5270-45D1-821C-F85462464673}" type="slidenum">
              <a:rPr lang="en-IN" smtClean="0"/>
              <a:t>‹#›</a:t>
            </a:fld>
            <a:endParaRPr lang="en-IN"/>
          </a:p>
        </p:txBody>
      </p:sp>
    </p:spTree>
    <p:extLst>
      <p:ext uri="{BB962C8B-B14F-4D97-AF65-F5344CB8AC3E}">
        <p14:creationId xmlns:p14="http://schemas.microsoft.com/office/powerpoint/2010/main" val="3509395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54EC53-9305-474A-9CF4-184AC25181A6}"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8883149-5270-45D1-821C-F85462464673}" type="slidenum">
              <a:rPr lang="en-IN" smtClean="0"/>
              <a:t>‹#›</a:t>
            </a:fld>
            <a:endParaRPr lang="en-IN"/>
          </a:p>
        </p:txBody>
      </p:sp>
    </p:spTree>
    <p:extLst>
      <p:ext uri="{BB962C8B-B14F-4D97-AF65-F5344CB8AC3E}">
        <p14:creationId xmlns:p14="http://schemas.microsoft.com/office/powerpoint/2010/main" val="411311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54EC53-9305-474A-9CF4-184AC25181A6}" type="datetimeFigureOut">
              <a:rPr lang="en-IN" smtClean="0"/>
              <a:t>20-01-2025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8883149-5270-45D1-821C-F85462464673}" type="slidenum">
              <a:rPr lang="en-IN" smtClean="0"/>
              <a:t>‹#›</a:t>
            </a:fld>
            <a:endParaRPr lang="en-IN"/>
          </a:p>
        </p:txBody>
      </p:sp>
    </p:spTree>
    <p:extLst>
      <p:ext uri="{BB962C8B-B14F-4D97-AF65-F5344CB8AC3E}">
        <p14:creationId xmlns:p14="http://schemas.microsoft.com/office/powerpoint/2010/main" val="607787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54EC53-9305-474A-9CF4-184AC25181A6}" type="datetimeFigureOut">
              <a:rPr lang="en-IN" smtClean="0"/>
              <a:t>20-01-2025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8883149-5270-45D1-821C-F85462464673}" type="slidenum">
              <a:rPr lang="en-IN" smtClean="0"/>
              <a:t>‹#›</a:t>
            </a:fld>
            <a:endParaRPr lang="en-IN"/>
          </a:p>
        </p:txBody>
      </p:sp>
    </p:spTree>
    <p:extLst>
      <p:ext uri="{BB962C8B-B14F-4D97-AF65-F5344CB8AC3E}">
        <p14:creationId xmlns:p14="http://schemas.microsoft.com/office/powerpoint/2010/main" val="2670819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54EC53-9305-474A-9CF4-184AC25181A6}" type="datetimeFigureOut">
              <a:rPr lang="en-IN" smtClean="0"/>
              <a:t>20-01-2025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8883149-5270-45D1-821C-F85462464673}" type="slidenum">
              <a:rPr lang="en-IN" smtClean="0"/>
              <a:t>‹#›</a:t>
            </a:fld>
            <a:endParaRPr lang="en-IN"/>
          </a:p>
        </p:txBody>
      </p:sp>
    </p:spTree>
    <p:extLst>
      <p:ext uri="{BB962C8B-B14F-4D97-AF65-F5344CB8AC3E}">
        <p14:creationId xmlns:p14="http://schemas.microsoft.com/office/powerpoint/2010/main" val="4024705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54EC53-9305-474A-9CF4-184AC25181A6}"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8883149-5270-45D1-821C-F85462464673}" type="slidenum">
              <a:rPr lang="en-IN" smtClean="0"/>
              <a:t>‹#›</a:t>
            </a:fld>
            <a:endParaRPr lang="en-IN"/>
          </a:p>
        </p:txBody>
      </p:sp>
    </p:spTree>
    <p:extLst>
      <p:ext uri="{BB962C8B-B14F-4D97-AF65-F5344CB8AC3E}">
        <p14:creationId xmlns:p14="http://schemas.microsoft.com/office/powerpoint/2010/main" val="1218461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54EC53-9305-474A-9CF4-184AC25181A6}"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8883149-5270-45D1-821C-F85462464673}" type="slidenum">
              <a:rPr lang="en-IN" smtClean="0"/>
              <a:t>‹#›</a:t>
            </a:fld>
            <a:endParaRPr lang="en-IN"/>
          </a:p>
        </p:txBody>
      </p:sp>
    </p:spTree>
    <p:extLst>
      <p:ext uri="{BB962C8B-B14F-4D97-AF65-F5344CB8AC3E}">
        <p14:creationId xmlns:p14="http://schemas.microsoft.com/office/powerpoint/2010/main" val="3154421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B54EC53-9305-474A-9CF4-184AC25181A6}" type="datetimeFigureOut">
              <a:rPr lang="en-IN" smtClean="0"/>
              <a:t>20-01-2025</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E8883149-5270-45D1-821C-F85462464673}" type="slidenum">
              <a:rPr lang="en-IN" smtClean="0"/>
              <a:t>‹#›</a:t>
            </a:fld>
            <a:endParaRPr lang="en-IN"/>
          </a:p>
        </p:txBody>
      </p:sp>
    </p:spTree>
    <p:extLst>
      <p:ext uri="{BB962C8B-B14F-4D97-AF65-F5344CB8AC3E}">
        <p14:creationId xmlns:p14="http://schemas.microsoft.com/office/powerpoint/2010/main" val="1596705525"/>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 id="2147483787" r:id="rId13"/>
    <p:sldLayoutId id="2147483788" r:id="rId14"/>
    <p:sldLayoutId id="2147483789" r:id="rId15"/>
    <p:sldLayoutId id="2147483790"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2EA02-926F-D444-C2C5-C45955613543}"/>
              </a:ext>
            </a:extLst>
          </p:cNvPr>
          <p:cNvSpPr>
            <a:spLocks noGrp="1"/>
          </p:cNvSpPr>
          <p:nvPr>
            <p:ph type="ctrTitle"/>
          </p:nvPr>
        </p:nvSpPr>
        <p:spPr>
          <a:xfrm>
            <a:off x="1524000" y="565608"/>
            <a:ext cx="9144000" cy="1791093"/>
          </a:xfrm>
        </p:spPr>
        <p:txBody>
          <a:bodyPr>
            <a:normAutofit/>
          </a:bodyPr>
          <a:lstStyle/>
          <a:p>
            <a:pPr algn="ctr"/>
            <a:r>
              <a:rPr lang="en-IN" sz="3600" dirty="0">
                <a:solidFill>
                  <a:schemeClr val="accent2">
                    <a:lumMod val="75000"/>
                  </a:schemeClr>
                </a:solidFill>
              </a:rPr>
              <a:t>QUALITY OF WORK LIFE(QWL)</a:t>
            </a:r>
            <a:br>
              <a:rPr lang="en-IN" sz="3600" dirty="0">
                <a:solidFill>
                  <a:schemeClr val="accent2">
                    <a:lumMod val="75000"/>
                  </a:schemeClr>
                </a:solidFill>
              </a:rPr>
            </a:br>
            <a:r>
              <a:rPr lang="en-IN" sz="3600" dirty="0">
                <a:solidFill>
                  <a:schemeClr val="accent2">
                    <a:lumMod val="75000"/>
                  </a:schemeClr>
                </a:solidFill>
              </a:rPr>
              <a:t> AND</a:t>
            </a:r>
            <a:br>
              <a:rPr lang="en-IN" sz="3600" dirty="0">
                <a:solidFill>
                  <a:schemeClr val="accent2">
                    <a:lumMod val="75000"/>
                  </a:schemeClr>
                </a:solidFill>
              </a:rPr>
            </a:br>
            <a:r>
              <a:rPr lang="en-IN" sz="3600" dirty="0">
                <a:solidFill>
                  <a:schemeClr val="accent2">
                    <a:lumMod val="75000"/>
                  </a:schemeClr>
                </a:solidFill>
              </a:rPr>
              <a:t> HUMAN RESOUCE DEVELPOMENT(HRD)</a:t>
            </a:r>
          </a:p>
        </p:txBody>
      </p:sp>
      <p:sp>
        <p:nvSpPr>
          <p:cNvPr id="3" name="Subtitle 2">
            <a:extLst>
              <a:ext uri="{FF2B5EF4-FFF2-40B4-BE49-F238E27FC236}">
                <a16:creationId xmlns:a16="http://schemas.microsoft.com/office/drawing/2014/main" id="{B148BD3F-B80A-E6EF-66EC-132BBA2D4B33}"/>
              </a:ext>
            </a:extLst>
          </p:cNvPr>
          <p:cNvSpPr>
            <a:spLocks noGrp="1"/>
          </p:cNvSpPr>
          <p:nvPr>
            <p:ph type="subTitle" idx="1"/>
          </p:nvPr>
        </p:nvSpPr>
        <p:spPr>
          <a:xfrm>
            <a:off x="6551630" y="3681167"/>
            <a:ext cx="4116370" cy="2611225"/>
          </a:xfrm>
        </p:spPr>
        <p:txBody>
          <a:bodyPr>
            <a:normAutofit/>
          </a:bodyPr>
          <a:lstStyle/>
          <a:p>
            <a:pPr algn="ctr"/>
            <a:r>
              <a:rPr lang="en-US" sz="2000" dirty="0"/>
              <a:t>Dr. </a:t>
            </a:r>
            <a:r>
              <a:rPr lang="en-US" sz="2000" dirty="0" err="1"/>
              <a:t>Srinibash</a:t>
            </a:r>
            <a:r>
              <a:rPr lang="en-US" sz="2000" dirty="0"/>
              <a:t> Dash</a:t>
            </a:r>
          </a:p>
          <a:p>
            <a:pPr algn="ctr"/>
            <a:r>
              <a:rPr lang="en-US" sz="2000" dirty="0"/>
              <a:t>Associate Professor &amp; Head</a:t>
            </a:r>
          </a:p>
          <a:p>
            <a:pPr algn="ctr"/>
            <a:r>
              <a:rPr lang="en-US" sz="2000" dirty="0"/>
              <a:t>School of Management</a:t>
            </a:r>
          </a:p>
          <a:p>
            <a:pPr algn="ctr"/>
            <a:r>
              <a:rPr lang="en-US" sz="2000" dirty="0"/>
              <a:t>Gangadhar </a:t>
            </a:r>
            <a:r>
              <a:rPr lang="en-US" sz="2000" dirty="0" err="1"/>
              <a:t>Meher</a:t>
            </a:r>
            <a:r>
              <a:rPr lang="en-US" sz="2000"/>
              <a:t> University</a:t>
            </a:r>
            <a:endParaRPr lang="en-IN" sz="2000" dirty="0"/>
          </a:p>
        </p:txBody>
      </p:sp>
      <p:pic>
        <p:nvPicPr>
          <p:cNvPr id="2052" name="Picture 4" descr="Quality of Work Life (QWL) in Career Development - IResearchNet">
            <a:extLst>
              <a:ext uri="{FF2B5EF4-FFF2-40B4-BE49-F238E27FC236}">
                <a16:creationId xmlns:a16="http://schemas.microsoft.com/office/drawing/2014/main" id="{3516A50A-508F-25A3-68C0-E66AA4CE65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50085" y="2875280"/>
            <a:ext cx="4399915" cy="3749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6494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018D3-75B8-4E5F-E313-5D533363C10A}"/>
              </a:ext>
            </a:extLst>
          </p:cNvPr>
          <p:cNvSpPr>
            <a:spLocks noGrp="1"/>
          </p:cNvSpPr>
          <p:nvPr>
            <p:ph type="title"/>
          </p:nvPr>
        </p:nvSpPr>
        <p:spPr/>
        <p:txBody>
          <a:bodyPr>
            <a:normAutofit/>
          </a:bodyPr>
          <a:lstStyle/>
          <a:p>
            <a:r>
              <a:rPr lang="en-IN" sz="3600" b="1" dirty="0"/>
              <a:t>Quality Of Work Life(QWL)</a:t>
            </a:r>
          </a:p>
        </p:txBody>
      </p:sp>
      <p:sp>
        <p:nvSpPr>
          <p:cNvPr id="3" name="Content Placeholder 2">
            <a:extLst>
              <a:ext uri="{FF2B5EF4-FFF2-40B4-BE49-F238E27FC236}">
                <a16:creationId xmlns:a16="http://schemas.microsoft.com/office/drawing/2014/main" id="{456657CC-AEEC-2808-5AA7-C3224AB9C2B8}"/>
              </a:ext>
            </a:extLst>
          </p:cNvPr>
          <p:cNvSpPr>
            <a:spLocks noGrp="1"/>
          </p:cNvSpPr>
          <p:nvPr>
            <p:ph idx="1"/>
          </p:nvPr>
        </p:nvSpPr>
        <p:spPr>
          <a:xfrm>
            <a:off x="838200" y="1690688"/>
            <a:ext cx="10515600" cy="4486275"/>
          </a:xfrm>
        </p:spPr>
        <p:txBody>
          <a:bodyPr>
            <a:noAutofit/>
          </a:bodyPr>
          <a:lstStyle/>
          <a:p>
            <a:r>
              <a:rPr lang="en-IN" sz="2400" b="1" u="sng" dirty="0"/>
              <a:t>Definition: </a:t>
            </a:r>
            <a:r>
              <a:rPr lang="en-IN" sz="2400" dirty="0"/>
              <a:t>QWL refers to the extent to which employees perceive their work environment as conducive to personal and professional growth.</a:t>
            </a:r>
          </a:p>
          <a:p>
            <a:r>
              <a:rPr lang="en-IN" sz="2400" b="1" u="sng" dirty="0"/>
              <a:t>Key Elements:</a:t>
            </a:r>
          </a:p>
          <a:p>
            <a:pPr>
              <a:buFont typeface="Courier New" panose="02070309020205020404" pitchFamily="49" charset="0"/>
              <a:buChar char="o"/>
            </a:pPr>
            <a:r>
              <a:rPr lang="en-IN" sz="2400" dirty="0"/>
              <a:t> Job security</a:t>
            </a:r>
          </a:p>
          <a:p>
            <a:pPr>
              <a:buFont typeface="Courier New" panose="02070309020205020404" pitchFamily="49" charset="0"/>
              <a:buChar char="o"/>
            </a:pPr>
            <a:r>
              <a:rPr lang="en-IN" sz="2400" dirty="0"/>
              <a:t>Work life balance</a:t>
            </a:r>
          </a:p>
          <a:p>
            <a:pPr>
              <a:buFont typeface="Courier New" panose="02070309020205020404" pitchFamily="49" charset="0"/>
              <a:buChar char="o"/>
            </a:pPr>
            <a:r>
              <a:rPr lang="en-IN" sz="2400" dirty="0"/>
              <a:t> Safe and healthy working conditions </a:t>
            </a:r>
          </a:p>
          <a:p>
            <a:pPr>
              <a:buFont typeface="Courier New" panose="02070309020205020404" pitchFamily="49" charset="0"/>
              <a:buChar char="o"/>
            </a:pPr>
            <a:r>
              <a:rPr lang="en-IN" sz="2400" dirty="0"/>
              <a:t>Opportunities for career growth</a:t>
            </a:r>
          </a:p>
          <a:p>
            <a:pPr>
              <a:buFont typeface="Courier New" panose="02070309020205020404" pitchFamily="49" charset="0"/>
              <a:buChar char="o"/>
            </a:pPr>
            <a:r>
              <a:rPr lang="en-IN" sz="2400" dirty="0"/>
              <a:t>Fair compensation</a:t>
            </a:r>
          </a:p>
          <a:p>
            <a:pPr>
              <a:buFont typeface="Courier New" panose="02070309020205020404" pitchFamily="49" charset="0"/>
              <a:buChar char="o"/>
            </a:pPr>
            <a:r>
              <a:rPr lang="en-IN" sz="2400" dirty="0"/>
              <a:t>Employee involvement</a:t>
            </a:r>
          </a:p>
        </p:txBody>
      </p:sp>
    </p:spTree>
    <p:extLst>
      <p:ext uri="{BB962C8B-B14F-4D97-AF65-F5344CB8AC3E}">
        <p14:creationId xmlns:p14="http://schemas.microsoft.com/office/powerpoint/2010/main" val="838952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C194A-3C81-04D0-6985-AF0DBB5220BC}"/>
              </a:ext>
            </a:extLst>
          </p:cNvPr>
          <p:cNvSpPr>
            <a:spLocks noGrp="1"/>
          </p:cNvSpPr>
          <p:nvPr>
            <p:ph type="title"/>
          </p:nvPr>
        </p:nvSpPr>
        <p:spPr/>
        <p:txBody>
          <a:bodyPr>
            <a:normAutofit/>
          </a:bodyPr>
          <a:lstStyle/>
          <a:p>
            <a:r>
              <a:rPr lang="en-IN" sz="3600" b="1" dirty="0"/>
              <a:t>HUMAN RESOURCE DEVELOPMENT(HRD)</a:t>
            </a:r>
          </a:p>
        </p:txBody>
      </p:sp>
      <p:sp>
        <p:nvSpPr>
          <p:cNvPr id="3" name="Content Placeholder 2">
            <a:extLst>
              <a:ext uri="{FF2B5EF4-FFF2-40B4-BE49-F238E27FC236}">
                <a16:creationId xmlns:a16="http://schemas.microsoft.com/office/drawing/2014/main" id="{1DE951F0-5F1E-008C-2968-9207083D6DB6}"/>
              </a:ext>
            </a:extLst>
          </p:cNvPr>
          <p:cNvSpPr>
            <a:spLocks noGrp="1"/>
          </p:cNvSpPr>
          <p:nvPr>
            <p:ph idx="1"/>
          </p:nvPr>
        </p:nvSpPr>
        <p:spPr>
          <a:xfrm>
            <a:off x="677334" y="1611985"/>
            <a:ext cx="8596668" cy="4429378"/>
          </a:xfrm>
        </p:spPr>
        <p:txBody>
          <a:bodyPr>
            <a:noAutofit/>
          </a:bodyPr>
          <a:lstStyle/>
          <a:p>
            <a:r>
              <a:rPr lang="en-IN" sz="2400" b="1" u="sng" dirty="0"/>
              <a:t>Definition: </a:t>
            </a:r>
            <a:r>
              <a:rPr lang="en-IN" sz="2400" dirty="0"/>
              <a:t>HRD is a systematic approach to improve employees performance and organisational performance through training, educations and development programs.  </a:t>
            </a:r>
          </a:p>
          <a:p>
            <a:r>
              <a:rPr lang="en-IN" sz="2400" b="1" u="sng" dirty="0"/>
              <a:t>Functions: </a:t>
            </a:r>
            <a:endParaRPr lang="en-IN" sz="2400" dirty="0"/>
          </a:p>
          <a:p>
            <a:pPr>
              <a:buFont typeface="Courier New" panose="02070309020205020404" pitchFamily="49" charset="0"/>
              <a:buChar char="o"/>
            </a:pPr>
            <a:r>
              <a:rPr lang="en-IN" sz="2400" dirty="0"/>
              <a:t>Training and development</a:t>
            </a:r>
          </a:p>
          <a:p>
            <a:pPr>
              <a:buFont typeface="Courier New" panose="02070309020205020404" pitchFamily="49" charset="0"/>
              <a:buChar char="o"/>
            </a:pPr>
            <a:r>
              <a:rPr lang="en-IN" sz="2400" dirty="0"/>
              <a:t>Organisational development</a:t>
            </a:r>
          </a:p>
          <a:p>
            <a:pPr>
              <a:buFont typeface="Courier New" panose="02070309020205020404" pitchFamily="49" charset="0"/>
              <a:buChar char="o"/>
            </a:pPr>
            <a:r>
              <a:rPr lang="en-IN" sz="2400" dirty="0"/>
              <a:t>Performance Appraisal  and feedback system</a:t>
            </a:r>
          </a:p>
          <a:p>
            <a:pPr>
              <a:buFont typeface="Courier New" panose="02070309020205020404" pitchFamily="49" charset="0"/>
              <a:buChar char="o"/>
            </a:pPr>
            <a:r>
              <a:rPr lang="en-IN" sz="2400" dirty="0"/>
              <a:t>Career planning and succession planning </a:t>
            </a:r>
          </a:p>
          <a:p>
            <a:pPr>
              <a:buFont typeface="Courier New" panose="02070309020205020404" pitchFamily="49" charset="0"/>
              <a:buChar char="o"/>
            </a:pPr>
            <a:r>
              <a:rPr lang="en-IN" sz="2400" dirty="0"/>
              <a:t>Reward and recognition system</a:t>
            </a:r>
          </a:p>
        </p:txBody>
      </p:sp>
    </p:spTree>
    <p:extLst>
      <p:ext uri="{BB962C8B-B14F-4D97-AF65-F5344CB8AC3E}">
        <p14:creationId xmlns:p14="http://schemas.microsoft.com/office/powerpoint/2010/main" val="1043696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AC787-F911-B54F-93C9-E5CC491E8B3D}"/>
              </a:ext>
            </a:extLst>
          </p:cNvPr>
          <p:cNvSpPr>
            <a:spLocks noGrp="1"/>
          </p:cNvSpPr>
          <p:nvPr>
            <p:ph type="title"/>
          </p:nvPr>
        </p:nvSpPr>
        <p:spPr/>
        <p:txBody>
          <a:bodyPr>
            <a:normAutofit/>
          </a:bodyPr>
          <a:lstStyle/>
          <a:p>
            <a:r>
              <a:rPr lang="en-IN" sz="3600" b="1" dirty="0"/>
              <a:t>Linkage Between QWL and HRD</a:t>
            </a:r>
          </a:p>
        </p:txBody>
      </p:sp>
      <p:sp>
        <p:nvSpPr>
          <p:cNvPr id="3" name="Content Placeholder 2">
            <a:extLst>
              <a:ext uri="{FF2B5EF4-FFF2-40B4-BE49-F238E27FC236}">
                <a16:creationId xmlns:a16="http://schemas.microsoft.com/office/drawing/2014/main" id="{53E57F20-0434-DA46-32A0-1939E618DDE5}"/>
              </a:ext>
            </a:extLst>
          </p:cNvPr>
          <p:cNvSpPr>
            <a:spLocks noGrp="1"/>
          </p:cNvSpPr>
          <p:nvPr>
            <p:ph idx="1"/>
          </p:nvPr>
        </p:nvSpPr>
        <p:spPr>
          <a:xfrm>
            <a:off x="677334" y="1630837"/>
            <a:ext cx="8596668" cy="4410525"/>
          </a:xfrm>
        </p:spPr>
        <p:txBody>
          <a:bodyPr>
            <a:noAutofit/>
          </a:bodyPr>
          <a:lstStyle/>
          <a:p>
            <a:pPr>
              <a:buFont typeface="Wingdings" panose="05000000000000000000" pitchFamily="2" charset="2"/>
              <a:buChar char="Ø"/>
            </a:pPr>
            <a:r>
              <a:rPr lang="en-IN" sz="2400" b="1" u="sng" dirty="0"/>
              <a:t>Role of HRD in Enhancing QWL:</a:t>
            </a:r>
          </a:p>
          <a:p>
            <a:pPr>
              <a:buFont typeface="Courier New" panose="02070309020205020404" pitchFamily="49" charset="0"/>
              <a:buChar char="o"/>
            </a:pPr>
            <a:r>
              <a:rPr lang="en-IN" sz="2400" b="1" dirty="0"/>
              <a:t>Training Programs: </a:t>
            </a:r>
            <a:r>
              <a:rPr lang="en-IN" sz="2400" dirty="0"/>
              <a:t>Equip employees with skill to perform efficiently, leading to job satisfaction.</a:t>
            </a:r>
          </a:p>
          <a:p>
            <a:pPr>
              <a:buFont typeface="Courier New" panose="02070309020205020404" pitchFamily="49" charset="0"/>
              <a:buChar char="o"/>
            </a:pPr>
            <a:r>
              <a:rPr lang="en-IN" sz="2400" b="1" dirty="0"/>
              <a:t>Career Development Opportunity: </a:t>
            </a:r>
            <a:r>
              <a:rPr lang="en-IN" sz="2400" dirty="0"/>
              <a:t>Increase employees loyalty and a sense of purpose.</a:t>
            </a:r>
          </a:p>
          <a:p>
            <a:pPr>
              <a:buFont typeface="Courier New" panose="02070309020205020404" pitchFamily="49" charset="0"/>
              <a:buChar char="o"/>
            </a:pPr>
            <a:r>
              <a:rPr lang="en-IN" sz="2400" b="1" dirty="0"/>
              <a:t>Employee Engagement Initiative: </a:t>
            </a:r>
            <a:r>
              <a:rPr lang="en-IN" sz="2400" dirty="0"/>
              <a:t>Foster and participative inclusive work environment.</a:t>
            </a:r>
          </a:p>
          <a:p>
            <a:pPr>
              <a:buFont typeface="Courier New" panose="02070309020205020404" pitchFamily="49" charset="0"/>
              <a:buChar char="o"/>
            </a:pPr>
            <a:r>
              <a:rPr lang="en-IN" sz="2400" b="1" dirty="0"/>
              <a:t>Health and wellness programs: </a:t>
            </a:r>
            <a:r>
              <a:rPr lang="en-IN" sz="2400" dirty="0"/>
              <a:t>Promote a balance between personal and professional lives.  </a:t>
            </a:r>
          </a:p>
        </p:txBody>
      </p:sp>
    </p:spTree>
    <p:extLst>
      <p:ext uri="{BB962C8B-B14F-4D97-AF65-F5344CB8AC3E}">
        <p14:creationId xmlns:p14="http://schemas.microsoft.com/office/powerpoint/2010/main" val="2282241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ED65E1-9BB8-1565-7CC8-9B1EF2F72DEA}"/>
              </a:ext>
            </a:extLst>
          </p:cNvPr>
          <p:cNvSpPr>
            <a:spLocks noGrp="1"/>
          </p:cNvSpPr>
          <p:nvPr>
            <p:ph idx="1"/>
          </p:nvPr>
        </p:nvSpPr>
        <p:spPr>
          <a:xfrm>
            <a:off x="838200" y="405354"/>
            <a:ext cx="10515600" cy="5771610"/>
          </a:xfrm>
        </p:spPr>
        <p:txBody>
          <a:bodyPr/>
          <a:lstStyle/>
          <a:p>
            <a:endParaRPr lang="en-IN" sz="2400" b="1" u="sng" dirty="0"/>
          </a:p>
          <a:p>
            <a:endParaRPr lang="en-IN" sz="2400" b="1" u="sng" dirty="0"/>
          </a:p>
          <a:p>
            <a:pPr>
              <a:buFont typeface="Wingdings" panose="05000000000000000000" pitchFamily="2" charset="2"/>
              <a:buChar char="Ø"/>
            </a:pPr>
            <a:r>
              <a:rPr lang="en-IN" sz="2400" b="1" u="sng" dirty="0"/>
              <a:t>Impact of QWL and HRD Outcomes:</a:t>
            </a:r>
          </a:p>
          <a:p>
            <a:pPr>
              <a:buFont typeface="Courier New" panose="02070309020205020404" pitchFamily="49" charset="0"/>
              <a:buChar char="o"/>
            </a:pPr>
            <a:r>
              <a:rPr lang="en-IN" sz="2400" dirty="0"/>
              <a:t>High QWL attracts and retains talented employees.</a:t>
            </a:r>
          </a:p>
          <a:p>
            <a:pPr>
              <a:buFont typeface="Courier New" panose="02070309020205020404" pitchFamily="49" charset="0"/>
              <a:buChar char="o"/>
            </a:pPr>
            <a:r>
              <a:rPr lang="en-IN" sz="2400" dirty="0"/>
              <a:t>QWL initiatives create a motivated workforce ready to participate</a:t>
            </a:r>
          </a:p>
          <a:p>
            <a:pPr marL="0" indent="0">
              <a:buNone/>
            </a:pPr>
            <a:r>
              <a:rPr lang="en-IN" sz="2400" dirty="0"/>
              <a:t>    in developmental activities.</a:t>
            </a:r>
          </a:p>
          <a:p>
            <a:pPr>
              <a:buFont typeface="Courier New" panose="02070309020205020404" pitchFamily="49" charset="0"/>
              <a:buChar char="o"/>
            </a:pPr>
            <a:r>
              <a:rPr lang="en-IN" sz="2400" dirty="0"/>
              <a:t>Improve organisational commitment through a focus on employees</a:t>
            </a:r>
          </a:p>
          <a:p>
            <a:pPr marL="0" indent="0">
              <a:buNone/>
            </a:pPr>
            <a:r>
              <a:rPr lang="en-IN" sz="2400" dirty="0"/>
              <a:t>    well-being.</a:t>
            </a:r>
          </a:p>
          <a:p>
            <a:pPr marL="0" indent="0">
              <a:buNone/>
            </a:pPr>
            <a:endParaRPr lang="en-IN" dirty="0"/>
          </a:p>
          <a:p>
            <a:pPr marL="0" indent="0">
              <a:buNone/>
            </a:pPr>
            <a:endParaRPr lang="en-IN" sz="3600" b="1" dirty="0"/>
          </a:p>
        </p:txBody>
      </p:sp>
    </p:spTree>
    <p:extLst>
      <p:ext uri="{BB962C8B-B14F-4D97-AF65-F5344CB8AC3E}">
        <p14:creationId xmlns:p14="http://schemas.microsoft.com/office/powerpoint/2010/main" val="3706906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A8CCA-99E1-6FA1-4BF7-848CAF83F02D}"/>
              </a:ext>
            </a:extLst>
          </p:cNvPr>
          <p:cNvSpPr>
            <a:spLocks noGrp="1"/>
          </p:cNvSpPr>
          <p:nvPr>
            <p:ph type="title"/>
          </p:nvPr>
        </p:nvSpPr>
        <p:spPr>
          <a:xfrm>
            <a:off x="677333" y="609600"/>
            <a:ext cx="9041701" cy="804421"/>
          </a:xfrm>
        </p:spPr>
        <p:txBody>
          <a:bodyPr>
            <a:normAutofit fontScale="90000"/>
          </a:bodyPr>
          <a:lstStyle/>
          <a:p>
            <a:r>
              <a:rPr lang="en-IN" b="1" dirty="0"/>
              <a:t>Challenges in implementing QWL and HRD</a:t>
            </a:r>
          </a:p>
        </p:txBody>
      </p:sp>
      <p:sp>
        <p:nvSpPr>
          <p:cNvPr id="3" name="Content Placeholder 2">
            <a:extLst>
              <a:ext uri="{FF2B5EF4-FFF2-40B4-BE49-F238E27FC236}">
                <a16:creationId xmlns:a16="http://schemas.microsoft.com/office/drawing/2014/main" id="{300B01F7-D0CD-E680-D743-95F7D422056D}"/>
              </a:ext>
            </a:extLst>
          </p:cNvPr>
          <p:cNvSpPr>
            <a:spLocks noGrp="1"/>
          </p:cNvSpPr>
          <p:nvPr>
            <p:ph idx="1"/>
          </p:nvPr>
        </p:nvSpPr>
        <p:spPr>
          <a:xfrm>
            <a:off x="677333" y="1885362"/>
            <a:ext cx="8596668" cy="4193708"/>
          </a:xfrm>
        </p:spPr>
        <p:txBody>
          <a:bodyPr>
            <a:normAutofit/>
          </a:bodyPr>
          <a:lstStyle/>
          <a:p>
            <a:pPr>
              <a:buFont typeface="Courier New" panose="02070309020205020404" pitchFamily="49" charset="0"/>
              <a:buChar char="o"/>
            </a:pPr>
            <a:r>
              <a:rPr lang="en-IN" sz="2400" dirty="0"/>
              <a:t>Balancing cost and benefits QWL initiatives.</a:t>
            </a:r>
          </a:p>
          <a:p>
            <a:pPr>
              <a:buFont typeface="Courier New" panose="02070309020205020404" pitchFamily="49" charset="0"/>
              <a:buChar char="o"/>
            </a:pPr>
            <a:r>
              <a:rPr lang="en-IN" sz="2400" dirty="0"/>
              <a:t>Resistance to change from employees and management.</a:t>
            </a:r>
          </a:p>
          <a:p>
            <a:pPr>
              <a:buFont typeface="Courier New" panose="02070309020205020404" pitchFamily="49" charset="0"/>
              <a:buChar char="o"/>
            </a:pPr>
            <a:r>
              <a:rPr lang="en-IN" sz="2400" dirty="0"/>
              <a:t>Measuring the ROI of HRD program.</a:t>
            </a:r>
          </a:p>
          <a:p>
            <a:pPr>
              <a:buFont typeface="Courier New" panose="02070309020205020404" pitchFamily="49" charset="0"/>
              <a:buChar char="o"/>
            </a:pPr>
            <a:r>
              <a:rPr lang="en-IN" sz="2400" dirty="0"/>
              <a:t>Adopting to diverse employee need in a multicultural workforce.</a:t>
            </a:r>
          </a:p>
        </p:txBody>
      </p:sp>
    </p:spTree>
    <p:extLst>
      <p:ext uri="{BB962C8B-B14F-4D97-AF65-F5344CB8AC3E}">
        <p14:creationId xmlns:p14="http://schemas.microsoft.com/office/powerpoint/2010/main" val="376407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C07B79-9C2C-7653-E6AD-6FB3DC0081E7}"/>
              </a:ext>
            </a:extLst>
          </p:cNvPr>
          <p:cNvSpPr>
            <a:spLocks noGrp="1"/>
          </p:cNvSpPr>
          <p:nvPr>
            <p:ph idx="1"/>
          </p:nvPr>
        </p:nvSpPr>
        <p:spPr>
          <a:xfrm>
            <a:off x="838200" y="650398"/>
            <a:ext cx="10515600" cy="5557203"/>
          </a:xfrm>
        </p:spPr>
        <p:txBody>
          <a:bodyPr>
            <a:normAutofit/>
          </a:bodyPr>
          <a:lstStyle/>
          <a:p>
            <a:pPr marL="0" indent="0">
              <a:buNone/>
            </a:pPr>
            <a:r>
              <a:rPr lang="en-IN" sz="3600" b="1" dirty="0">
                <a:solidFill>
                  <a:schemeClr val="accent1">
                    <a:lumMod val="75000"/>
                  </a:schemeClr>
                </a:solidFill>
              </a:rPr>
              <a:t>CASE STUDY</a:t>
            </a:r>
          </a:p>
          <a:p>
            <a:pPr marL="0" indent="0">
              <a:buNone/>
            </a:pPr>
            <a:r>
              <a:rPr lang="en-IN" b="1" dirty="0"/>
              <a:t>Background: </a:t>
            </a:r>
            <a:r>
              <a:rPr lang="en-IN" dirty="0"/>
              <a:t>ABC Tech, a fast-test growing IT company, faced challenges such as high employees turnover, skill gaps and declining productivity. The leadership team recognized the need to improve QWL and implement HRD strategies to address these issues and enhance organisational performance.</a:t>
            </a:r>
          </a:p>
          <a:p>
            <a:pPr marL="0" indent="0">
              <a:buNone/>
            </a:pPr>
            <a:r>
              <a:rPr lang="en-IN" b="1" dirty="0"/>
              <a:t>Challenges identified:  </a:t>
            </a:r>
            <a:r>
              <a:rPr lang="en-IN" dirty="0"/>
              <a:t>Employee well-being, skill gap, Low engagement.</a:t>
            </a:r>
          </a:p>
          <a:p>
            <a:pPr marL="0" indent="0">
              <a:buNone/>
            </a:pPr>
            <a:r>
              <a:rPr lang="en-IN" b="1" dirty="0"/>
              <a:t>Results: </a:t>
            </a:r>
            <a:r>
              <a:rPr lang="en-IN" dirty="0"/>
              <a:t>Enhance employee satisfaction, skill development, reduce turnover, productivity and innovation.</a:t>
            </a:r>
          </a:p>
          <a:p>
            <a:pPr marL="0" indent="0">
              <a:buNone/>
            </a:pPr>
            <a:r>
              <a:rPr lang="en-IN" dirty="0"/>
              <a:t> </a:t>
            </a:r>
            <a:r>
              <a:rPr lang="en-IN" sz="3600" b="1" dirty="0">
                <a:solidFill>
                  <a:schemeClr val="accent1">
                    <a:lumMod val="75000"/>
                  </a:schemeClr>
                </a:solidFill>
              </a:rPr>
              <a:t>CONCLUSION:</a:t>
            </a:r>
          </a:p>
          <a:p>
            <a:pPr marL="0" indent="0" algn="just">
              <a:buNone/>
            </a:pPr>
            <a:r>
              <a:rPr lang="en-IN" dirty="0"/>
              <a:t>                      QWL and HRD are integral to building a sustainable and successful organization. Together, they create a balance between achieving organisational goals and ensuring employee satisfaction and growth. </a:t>
            </a:r>
            <a:endParaRPr lang="en-IN" b="1" dirty="0"/>
          </a:p>
        </p:txBody>
      </p:sp>
    </p:spTree>
    <p:extLst>
      <p:ext uri="{BB962C8B-B14F-4D97-AF65-F5344CB8AC3E}">
        <p14:creationId xmlns:p14="http://schemas.microsoft.com/office/powerpoint/2010/main" val="3804828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ank you for a great year – Work Over Easy">
            <a:extLst>
              <a:ext uri="{FF2B5EF4-FFF2-40B4-BE49-F238E27FC236}">
                <a16:creationId xmlns:a16="http://schemas.microsoft.com/office/drawing/2014/main" id="{35AA50A9-5939-1A40-68BA-4EA51A3B471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89251" y="541518"/>
            <a:ext cx="8634953" cy="52973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848187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186</TotalTime>
  <Words>389</Words>
  <Application>Microsoft Office PowerPoint</Application>
  <PresentationFormat>Widescreen</PresentationFormat>
  <Paragraphs>48</Paragraphs>
  <Slides>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Courier New</vt:lpstr>
      <vt:lpstr>Trebuchet MS</vt:lpstr>
      <vt:lpstr>Wingdings</vt:lpstr>
      <vt:lpstr>Wingdings 3</vt:lpstr>
      <vt:lpstr>Facet</vt:lpstr>
      <vt:lpstr>QUALITY OF WORK LIFE(QWL)  AND  HUMAN RESOUCE DEVELPOMENT(HRD)</vt:lpstr>
      <vt:lpstr>Quality Of Work Life(QWL)</vt:lpstr>
      <vt:lpstr>HUMAN RESOURCE DEVELOPMENT(HRD)</vt:lpstr>
      <vt:lpstr>Linkage Between QWL and HRD</vt:lpstr>
      <vt:lpstr>PowerPoint Presentation</vt:lpstr>
      <vt:lpstr>Challenges in implementing QWL and HRD</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Chetna Lenka</dc:creator>
  <cp:lastModifiedBy>OWNER</cp:lastModifiedBy>
  <cp:revision>5</cp:revision>
  <dcterms:created xsi:type="dcterms:W3CDTF">2024-12-14T14:35:17Z</dcterms:created>
  <dcterms:modified xsi:type="dcterms:W3CDTF">2025-01-20T16:24:26Z</dcterms:modified>
</cp:coreProperties>
</file>